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E56"/>
    <a:srgbClr val="ED6861"/>
    <a:srgbClr val="669A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844"/>
    <p:restoredTop sz="94694"/>
  </p:normalViewPr>
  <p:slideViewPr>
    <p:cSldViewPr snapToGrid="0" snapToObjects="1">
      <p:cViewPr varScale="1">
        <p:scale>
          <a:sx n="41" d="100"/>
          <a:sy n="41" d="100"/>
        </p:scale>
        <p:origin x="280" y="1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Author and Date"/>
          <p:cNvSpPr txBox="1">
            <a:spLocks noGrp="1"/>
          </p:cNvSpPr>
          <p:nvPr>
            <p:ph type="body" idx="21"/>
          </p:nvPr>
        </p:nvSpPr>
        <p:spPr>
          <a:xfrm>
            <a:off x="1201339" y="11436926"/>
            <a:ext cx="21971003" cy="1482065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4D4E56"/>
                </a:solidFill>
                <a:latin typeface="Gotham Medium" pitchFamily="2" charset="0"/>
              </a:rPr>
              <a:t>Aquanetta</a:t>
            </a:r>
            <a:r>
              <a:rPr lang="en-US" dirty="0">
                <a:solidFill>
                  <a:srgbClr val="4D4E56"/>
                </a:solidFill>
                <a:latin typeface="Gotham Medium" pitchFamily="2" charset="0"/>
              </a:rPr>
              <a:t> White-Olive</a:t>
            </a:r>
          </a:p>
          <a:p>
            <a:r>
              <a:rPr lang="en-US" dirty="0">
                <a:solidFill>
                  <a:srgbClr val="4D4E56"/>
                </a:solidFill>
                <a:latin typeface="Gotham Medium" pitchFamily="2" charset="0"/>
              </a:rPr>
              <a:t>Lead, Customer Service</a:t>
            </a:r>
            <a:endParaRPr dirty="0">
              <a:solidFill>
                <a:srgbClr val="4D4E56"/>
              </a:solidFill>
              <a:latin typeface="Gotham Medium" pitchFamily="2" charset="0"/>
            </a:endParaRPr>
          </a:p>
        </p:txBody>
      </p:sp>
      <p:sp>
        <p:nvSpPr>
          <p:cNvPr id="152" name="How Customer Service  Drives Compliance"/>
          <p:cNvSpPr txBox="1">
            <a:spLocks noGrp="1"/>
          </p:cNvSpPr>
          <p:nvPr>
            <p:ph type="ctrTitle"/>
          </p:nvPr>
        </p:nvSpPr>
        <p:spPr>
          <a:xfrm>
            <a:off x="1201338" y="2209799"/>
            <a:ext cx="21971004" cy="464820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sz="11000" b="0" dirty="0">
                <a:solidFill>
                  <a:srgbClr val="669AC6"/>
                </a:solidFill>
                <a:latin typeface="Gotham Rounded Medium" panose="02000000000000000000" pitchFamily="2" charset="0"/>
              </a:rPr>
              <a:t>How Customer Service </a:t>
            </a:r>
            <a:br>
              <a:rPr sz="11000" b="0" dirty="0">
                <a:solidFill>
                  <a:srgbClr val="669AC6"/>
                </a:solidFill>
                <a:latin typeface="Gotham Rounded Medium" panose="02000000000000000000" pitchFamily="2" charset="0"/>
              </a:rPr>
            </a:br>
            <a:r>
              <a:rPr sz="11000" b="0" dirty="0">
                <a:solidFill>
                  <a:srgbClr val="669AC6"/>
                </a:solidFill>
                <a:latin typeface="Gotham Rounded Medium" panose="02000000000000000000" pitchFamily="2" charset="0"/>
              </a:rPr>
              <a:t>Drives Compliance</a:t>
            </a:r>
          </a:p>
        </p:txBody>
      </p:sp>
      <p:sp>
        <p:nvSpPr>
          <p:cNvPr id="153" name="Learn about Localgov’s revenue-centric approach to support"/>
          <p:cNvSpPr txBox="1">
            <a:spLocks noGrp="1"/>
          </p:cNvSpPr>
          <p:nvPr>
            <p:ph type="subTitle" sz="quarter" idx="1"/>
          </p:nvPr>
        </p:nvSpPr>
        <p:spPr>
          <a:xfrm>
            <a:off x="1201342" y="7223190"/>
            <a:ext cx="20176699" cy="97487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000" dirty="0">
                <a:solidFill>
                  <a:srgbClr val="4D4E56"/>
                </a:solidFill>
                <a:latin typeface="Gotham Medium" pitchFamily="2" charset="0"/>
              </a:rPr>
              <a:t>Learn about </a:t>
            </a:r>
            <a:r>
              <a:rPr sz="4000" dirty="0" err="1">
                <a:solidFill>
                  <a:srgbClr val="4D4E56"/>
                </a:solidFill>
                <a:latin typeface="Gotham Medium" pitchFamily="2" charset="0"/>
              </a:rPr>
              <a:t>Localgov’s</a:t>
            </a:r>
            <a:r>
              <a:rPr sz="4000" dirty="0">
                <a:solidFill>
                  <a:srgbClr val="4D4E56"/>
                </a:solidFill>
                <a:latin typeface="Gotham Medium" pitchFamily="2" charset="0"/>
              </a:rPr>
              <a:t> revenue-centric approach to support 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EAC70FCF-D0C3-B440-B299-BD22018D34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0" y="191845"/>
            <a:ext cx="5706242" cy="339893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ore Community Challenges"/>
          <p:cNvSpPr txBox="1">
            <a:spLocks noGrp="1"/>
          </p:cNvSpPr>
          <p:nvPr>
            <p:ph type="title"/>
          </p:nvPr>
        </p:nvSpPr>
        <p:spPr>
          <a:xfrm>
            <a:off x="1206500" y="1540346"/>
            <a:ext cx="21971000" cy="1433163"/>
          </a:xfrm>
          <a:prstGeom prst="rect">
            <a:avLst/>
          </a:prstGeom>
        </p:spPr>
        <p:txBody>
          <a:bodyPr/>
          <a:lstStyle/>
          <a:p>
            <a:r>
              <a:rPr b="0" dirty="0">
                <a:solidFill>
                  <a:srgbClr val="669AC6"/>
                </a:solidFill>
                <a:latin typeface="Gotham Rounded Medium" panose="02000000000000000000" pitchFamily="2" charset="0"/>
              </a:rPr>
              <a:t>Core Community Challenges</a:t>
            </a:r>
          </a:p>
        </p:txBody>
      </p:sp>
      <p:sp>
        <p:nvSpPr>
          <p:cNvPr id="156" name="Why old-fashioned processes are hurting your bottom line"/>
          <p:cNvSpPr txBox="1">
            <a:spLocks noGrp="1"/>
          </p:cNvSpPr>
          <p:nvPr>
            <p:ph type="body" idx="21"/>
          </p:nvPr>
        </p:nvSpPr>
        <p:spPr>
          <a:xfrm>
            <a:off x="1183290" y="2987103"/>
            <a:ext cx="16663276" cy="93478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>
            <a:normAutofit fontScale="70000" lnSpcReduction="20000"/>
          </a:bodyPr>
          <a:lstStyle/>
          <a:p>
            <a:r>
              <a:rPr dirty="0">
                <a:solidFill>
                  <a:srgbClr val="4D4E56"/>
                </a:solidFill>
                <a:latin typeface="Gotham Medium" pitchFamily="2" charset="0"/>
              </a:rPr>
              <a:t>Why old-fashioned processes are hurting your bottom line</a:t>
            </a:r>
          </a:p>
        </p:txBody>
      </p:sp>
      <p:sp>
        <p:nvSpPr>
          <p:cNvPr id="157" name="Municipalities are understaffed and tasked with more than ever.…"/>
          <p:cNvSpPr txBox="1">
            <a:spLocks noGrp="1"/>
          </p:cNvSpPr>
          <p:nvPr>
            <p:ph type="body" idx="1"/>
          </p:nvPr>
        </p:nvSpPr>
        <p:spPr>
          <a:xfrm>
            <a:off x="1183290" y="4664795"/>
            <a:ext cx="21971000" cy="499008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000" dirty="0">
                <a:solidFill>
                  <a:srgbClr val="4D4E56"/>
                </a:solidFill>
                <a:latin typeface="Gotham Book" pitchFamily="2" charset="0"/>
              </a:rPr>
              <a:t>Municipalities are understaffed and tasked with more than ever.</a:t>
            </a:r>
          </a:p>
          <a:p>
            <a:r>
              <a:rPr sz="4000" dirty="0">
                <a:solidFill>
                  <a:srgbClr val="4D4E56"/>
                </a:solidFill>
                <a:latin typeface="Gotham Book" pitchFamily="2" charset="0"/>
              </a:rPr>
              <a:t>Paper-based processes are a hassle and lead to errors.</a:t>
            </a:r>
          </a:p>
          <a:p>
            <a:r>
              <a:rPr sz="4000" dirty="0">
                <a:solidFill>
                  <a:srgbClr val="4D4E56"/>
                </a:solidFill>
                <a:latin typeface="Gotham Book" pitchFamily="2" charset="0"/>
              </a:rPr>
              <a:t>Tracking down non-compliant filers is difficult, takes too much time.</a:t>
            </a:r>
          </a:p>
          <a:p>
            <a:r>
              <a:rPr sz="4000" dirty="0">
                <a:solidFill>
                  <a:srgbClr val="4D4E56"/>
                </a:solidFill>
                <a:latin typeface="Gotham Book" pitchFamily="2" charset="0"/>
              </a:rPr>
              <a:t>Non-compliance leads to significant revenue losses</a:t>
            </a:r>
            <a:r>
              <a:rPr lang="en-US" sz="4000" dirty="0">
                <a:solidFill>
                  <a:srgbClr val="4D4E56"/>
                </a:solidFill>
                <a:latin typeface="Gotham Book" pitchFamily="2" charset="0"/>
              </a:rPr>
              <a:t>.</a:t>
            </a:r>
            <a:endParaRPr sz="4000" dirty="0">
              <a:solidFill>
                <a:srgbClr val="4D4E56"/>
              </a:solidFill>
              <a:latin typeface="Gotham Book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CFE1FF6-F500-EE49-A69A-9F80B8FCD7A7}"/>
              </a:ext>
            </a:extLst>
          </p:cNvPr>
          <p:cNvSpPr/>
          <p:nvPr/>
        </p:nvSpPr>
        <p:spPr>
          <a:xfrm>
            <a:off x="1206500" y="9744781"/>
            <a:ext cx="19099486" cy="1968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20000"/>
              </a:lnSpc>
              <a:defRPr sz="5300" b="1"/>
            </a:pPr>
            <a:r>
              <a:rPr lang="en-US" dirty="0">
                <a:solidFill>
                  <a:srgbClr val="ED6861"/>
                </a:solidFill>
                <a:latin typeface="Gotham Medium" pitchFamily="2" charset="0"/>
              </a:rPr>
              <a:t>Sound familiar? It’s time to consider a technology strategy designed specifically for local governments.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F597277D-868B-2046-AE9A-BE1AADB1F3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0" y="191845"/>
            <a:ext cx="5706242" cy="339893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axpayers can file and pay when they want, how they want via our business-friendly and easy-to-use online platform.…"/>
          <p:cNvSpPr txBox="1">
            <a:spLocks noGrp="1"/>
          </p:cNvSpPr>
          <p:nvPr>
            <p:ph type="body" idx="1"/>
          </p:nvPr>
        </p:nvSpPr>
        <p:spPr>
          <a:xfrm>
            <a:off x="1206500" y="4563814"/>
            <a:ext cx="18027431" cy="825601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30000"/>
              </a:lnSpc>
              <a:spcBef>
                <a:spcPts val="2100"/>
              </a:spcBef>
            </a:pPr>
            <a:r>
              <a:rPr lang="en-US" sz="4000" dirty="0">
                <a:solidFill>
                  <a:srgbClr val="4D4E56"/>
                </a:solidFill>
                <a:latin typeface="Gotham Book" pitchFamily="2" charset="0"/>
              </a:rPr>
              <a:t>Taxpayers can file and pay when they want, how they want via our business-friendly and easy-to-use online platform.</a:t>
            </a:r>
          </a:p>
          <a:p>
            <a:pPr>
              <a:lnSpc>
                <a:spcPct val="130000"/>
              </a:lnSpc>
              <a:spcBef>
                <a:spcPts val="2100"/>
              </a:spcBef>
            </a:pPr>
            <a:r>
              <a:rPr lang="en-US" sz="4000" dirty="0">
                <a:solidFill>
                  <a:srgbClr val="4D4E56"/>
                </a:solidFill>
                <a:latin typeface="Gotham Book" pitchFamily="2" charset="0"/>
              </a:rPr>
              <a:t>Municipal employees can focus on more high-value services rather than pushing paper.</a:t>
            </a:r>
          </a:p>
          <a:p>
            <a:pPr>
              <a:lnSpc>
                <a:spcPct val="130000"/>
              </a:lnSpc>
              <a:spcBef>
                <a:spcPts val="2100"/>
              </a:spcBef>
            </a:pPr>
            <a:r>
              <a:rPr lang="en-US" sz="4000" dirty="0">
                <a:solidFill>
                  <a:srgbClr val="4D4E56"/>
                </a:solidFill>
                <a:latin typeface="Gotham Book" pitchFamily="2" charset="0"/>
              </a:rPr>
              <a:t>Finance leaders can count on more steady remittances and increased tax and fee compliance.</a:t>
            </a:r>
          </a:p>
          <a:p>
            <a:pPr>
              <a:lnSpc>
                <a:spcPct val="130000"/>
              </a:lnSpc>
              <a:spcBef>
                <a:spcPts val="2100"/>
              </a:spcBef>
            </a:pPr>
            <a:r>
              <a:rPr lang="en-US" sz="4000" dirty="0">
                <a:solidFill>
                  <a:srgbClr val="4D4E56"/>
                </a:solidFill>
                <a:latin typeface="Gotham Book" pitchFamily="2" charset="0"/>
              </a:rPr>
              <a:t>Increased satisfaction for all—employees, taxpayers, and finance leaders.</a:t>
            </a:r>
          </a:p>
        </p:txBody>
      </p:sp>
      <p:sp>
        <p:nvSpPr>
          <p:cNvPr id="5" name="Core Community Challenges">
            <a:extLst>
              <a:ext uri="{FF2B5EF4-FFF2-40B4-BE49-F238E27FC236}">
                <a16:creationId xmlns:a16="http://schemas.microsoft.com/office/drawing/2014/main" id="{059505D8-4EF8-7544-85F8-AB92F59DCB2C}"/>
              </a:ext>
            </a:extLst>
          </p:cNvPr>
          <p:cNvSpPr txBox="1">
            <a:spLocks/>
          </p:cNvSpPr>
          <p:nvPr/>
        </p:nvSpPr>
        <p:spPr>
          <a:xfrm>
            <a:off x="1206500" y="1540346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en-US" b="0" dirty="0">
                <a:solidFill>
                  <a:srgbClr val="669AC6"/>
                </a:solidFill>
                <a:latin typeface="Gotham Rounded Medium" panose="02000000000000000000" pitchFamily="2" charset="0"/>
              </a:rPr>
              <a:t>The </a:t>
            </a:r>
            <a:r>
              <a:rPr lang="en-US" b="0" dirty="0" err="1">
                <a:solidFill>
                  <a:srgbClr val="669AC6"/>
                </a:solidFill>
                <a:latin typeface="Gotham Rounded Medium" panose="02000000000000000000" pitchFamily="2" charset="0"/>
              </a:rPr>
              <a:t>Localgov</a:t>
            </a:r>
            <a:r>
              <a:rPr lang="en-US" b="0" dirty="0">
                <a:solidFill>
                  <a:srgbClr val="669AC6"/>
                </a:solidFill>
                <a:latin typeface="Gotham Rounded Medium" panose="02000000000000000000" pitchFamily="2" charset="0"/>
              </a:rPr>
              <a:t> Difference</a:t>
            </a:r>
          </a:p>
        </p:txBody>
      </p:sp>
      <p:sp>
        <p:nvSpPr>
          <p:cNvPr id="6" name="Why old-fashioned processes are hurting your bottom line">
            <a:extLst>
              <a:ext uri="{FF2B5EF4-FFF2-40B4-BE49-F238E27FC236}">
                <a16:creationId xmlns:a16="http://schemas.microsoft.com/office/drawing/2014/main" id="{32324DB6-CF4E-0D4D-9900-FAA7D5566497}"/>
              </a:ext>
            </a:extLst>
          </p:cNvPr>
          <p:cNvSpPr txBox="1">
            <a:spLocks/>
          </p:cNvSpPr>
          <p:nvPr/>
        </p:nvSpPr>
        <p:spPr>
          <a:xfrm>
            <a:off x="1183290" y="2987103"/>
            <a:ext cx="16663276" cy="93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normAutofit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en-US" dirty="0">
                <a:solidFill>
                  <a:srgbClr val="4D4E56"/>
                </a:solidFill>
                <a:latin typeface="Gotham Medium" pitchFamily="2" charset="0"/>
              </a:rPr>
              <a:t>Key benefits for municipalities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0B6A4CA-4CEB-7443-B91D-15AA37305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0" y="191845"/>
            <a:ext cx="5706242" cy="339893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Our expertly trained team is led by a former business owner who understands taxpayers’ pain points.…"/>
          <p:cNvSpPr txBox="1">
            <a:spLocks noGrp="1"/>
          </p:cNvSpPr>
          <p:nvPr>
            <p:ph type="body" idx="1"/>
          </p:nvPr>
        </p:nvSpPr>
        <p:spPr>
          <a:xfrm>
            <a:off x="1303282" y="4322010"/>
            <a:ext cx="20390069" cy="8256012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0831" indent="-560831" defTabSz="2243271">
              <a:lnSpc>
                <a:spcPct val="130000"/>
              </a:lnSpc>
              <a:spcBef>
                <a:spcPts val="2100"/>
              </a:spcBef>
              <a:defRPr sz="4416"/>
            </a:pPr>
            <a:r>
              <a:rPr sz="3700" dirty="0">
                <a:solidFill>
                  <a:srgbClr val="4D4E56"/>
                </a:solidFill>
                <a:latin typeface="Gotham Book" pitchFamily="2" charset="0"/>
              </a:rPr>
              <a:t>Our expertly trained team is led by a former business owner who understands taxpayers’ pain points.</a:t>
            </a:r>
          </a:p>
          <a:p>
            <a:pPr marL="560831" indent="-560831" defTabSz="2243271">
              <a:lnSpc>
                <a:spcPct val="130000"/>
              </a:lnSpc>
              <a:spcBef>
                <a:spcPts val="2100"/>
              </a:spcBef>
              <a:defRPr sz="4416"/>
            </a:pPr>
            <a:r>
              <a:rPr sz="3700" dirty="0">
                <a:solidFill>
                  <a:srgbClr val="4D4E56"/>
                </a:solidFill>
                <a:latin typeface="Gotham Book" pitchFamily="2" charset="0"/>
              </a:rPr>
              <a:t>We provide caring, one-on-one service based in compassion and confidence.</a:t>
            </a:r>
          </a:p>
          <a:p>
            <a:pPr marL="560831" indent="-560831" defTabSz="2243271">
              <a:lnSpc>
                <a:spcPct val="130000"/>
              </a:lnSpc>
              <a:spcBef>
                <a:spcPts val="2100"/>
              </a:spcBef>
              <a:defRPr sz="4416"/>
            </a:pPr>
            <a:r>
              <a:rPr sz="3700" dirty="0">
                <a:solidFill>
                  <a:srgbClr val="4D4E56"/>
                </a:solidFill>
                <a:latin typeface="Gotham Book" pitchFamily="2" charset="0"/>
              </a:rPr>
              <a:t>It’s our goal to make customers feel heard, respected, and helped as efficiently as possible. </a:t>
            </a:r>
          </a:p>
          <a:p>
            <a:pPr marL="560831" indent="-560831" defTabSz="2243271">
              <a:lnSpc>
                <a:spcPct val="130000"/>
              </a:lnSpc>
              <a:spcBef>
                <a:spcPts val="2100"/>
              </a:spcBef>
              <a:defRPr sz="4416"/>
            </a:pPr>
            <a:r>
              <a:rPr sz="3700" dirty="0">
                <a:solidFill>
                  <a:srgbClr val="4D4E56"/>
                </a:solidFill>
                <a:latin typeface="Gotham Book" pitchFamily="2" charset="0"/>
              </a:rPr>
              <a:t>We build real rapport with customers while increasing their knowledge about using </a:t>
            </a:r>
            <a:r>
              <a:rPr sz="3700" dirty="0" err="1">
                <a:solidFill>
                  <a:srgbClr val="4D4E56"/>
                </a:solidFill>
                <a:latin typeface="Gotham Book" pitchFamily="2" charset="0"/>
              </a:rPr>
              <a:t>Localgov</a:t>
            </a:r>
            <a:r>
              <a:rPr sz="3700" dirty="0">
                <a:solidFill>
                  <a:srgbClr val="4D4E56"/>
                </a:solidFill>
                <a:latin typeface="Gotham Book" pitchFamily="2" charset="0"/>
              </a:rPr>
              <a:t>.</a:t>
            </a:r>
          </a:p>
          <a:p>
            <a:pPr marL="560831" indent="-560831" defTabSz="2243271">
              <a:lnSpc>
                <a:spcPct val="130000"/>
              </a:lnSpc>
              <a:spcBef>
                <a:spcPts val="2100"/>
              </a:spcBef>
              <a:defRPr sz="4416"/>
            </a:pPr>
            <a:r>
              <a:rPr sz="3700" dirty="0">
                <a:solidFill>
                  <a:srgbClr val="4D4E56"/>
                </a:solidFill>
                <a:latin typeface="Gotham Book" pitchFamily="2" charset="0"/>
              </a:rPr>
              <a:t>No long hold times or chat bots. Instead, we offer live, one-on-one phone support.</a:t>
            </a:r>
          </a:p>
          <a:p>
            <a:pPr marL="560831" indent="-560831" defTabSz="2243271">
              <a:lnSpc>
                <a:spcPct val="130000"/>
              </a:lnSpc>
              <a:spcBef>
                <a:spcPts val="2100"/>
              </a:spcBef>
              <a:defRPr sz="4416"/>
            </a:pPr>
            <a:r>
              <a:rPr sz="3700" dirty="0">
                <a:solidFill>
                  <a:srgbClr val="4D4E56"/>
                </a:solidFill>
                <a:latin typeface="Gotham Book" pitchFamily="2" charset="0"/>
              </a:rPr>
              <a:t>And always—we’re upbeat, enthusiastic, and ready to pitch in!</a:t>
            </a:r>
          </a:p>
        </p:txBody>
      </p:sp>
      <p:sp>
        <p:nvSpPr>
          <p:cNvPr id="5" name="Core Community Challenges">
            <a:extLst>
              <a:ext uri="{FF2B5EF4-FFF2-40B4-BE49-F238E27FC236}">
                <a16:creationId xmlns:a16="http://schemas.microsoft.com/office/drawing/2014/main" id="{7D91AE57-0B1C-5746-867F-3D2EB7251DBF}"/>
              </a:ext>
            </a:extLst>
          </p:cNvPr>
          <p:cNvSpPr txBox="1">
            <a:spLocks/>
          </p:cNvSpPr>
          <p:nvPr/>
        </p:nvSpPr>
        <p:spPr>
          <a:xfrm>
            <a:off x="1206500" y="1540346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en-US" sz="7000" b="0" dirty="0">
                <a:solidFill>
                  <a:srgbClr val="669AC6"/>
                </a:solidFill>
                <a:latin typeface="Gotham Rounded Medium" panose="02000000000000000000" pitchFamily="2" charset="0"/>
              </a:rPr>
              <a:t>What is Concierge Customer Service?</a:t>
            </a:r>
          </a:p>
        </p:txBody>
      </p:sp>
      <p:sp>
        <p:nvSpPr>
          <p:cNvPr id="6" name="Why old-fashioned processes are hurting your bottom line">
            <a:extLst>
              <a:ext uri="{FF2B5EF4-FFF2-40B4-BE49-F238E27FC236}">
                <a16:creationId xmlns:a16="http://schemas.microsoft.com/office/drawing/2014/main" id="{1670B8C2-58C1-A54D-828D-70C6A7A0A54A}"/>
              </a:ext>
            </a:extLst>
          </p:cNvPr>
          <p:cNvSpPr txBox="1">
            <a:spLocks/>
          </p:cNvSpPr>
          <p:nvPr/>
        </p:nvSpPr>
        <p:spPr>
          <a:xfrm>
            <a:off x="1206500" y="2984863"/>
            <a:ext cx="16663276" cy="93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normAutofit fontScale="70000" lnSpcReduction="20000"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en-US" dirty="0">
                <a:solidFill>
                  <a:srgbClr val="4D4E56"/>
                </a:solidFill>
                <a:latin typeface="Gotham Medium" pitchFamily="2" charset="0"/>
              </a:rPr>
              <a:t>How </a:t>
            </a:r>
            <a:r>
              <a:rPr lang="en-US" dirty="0" err="1">
                <a:solidFill>
                  <a:srgbClr val="4D4E56"/>
                </a:solidFill>
                <a:latin typeface="Gotham Medium" pitchFamily="2" charset="0"/>
              </a:rPr>
              <a:t>Localgov’s</a:t>
            </a:r>
            <a:r>
              <a:rPr lang="en-US" dirty="0">
                <a:solidFill>
                  <a:srgbClr val="4D4E56"/>
                </a:solidFill>
                <a:latin typeface="Gotham Medium" pitchFamily="2" charset="0"/>
              </a:rPr>
              <a:t> support team drives satisfaction &amp; compliance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38F14A73-16DD-E44B-9B55-A51A4CEFB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0" y="191845"/>
            <a:ext cx="5706242" cy="339893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We document all customer interactions for the utmost transparency.…"/>
          <p:cNvSpPr txBox="1">
            <a:spLocks noGrp="1"/>
          </p:cNvSpPr>
          <p:nvPr>
            <p:ph type="body" idx="1"/>
          </p:nvPr>
        </p:nvSpPr>
        <p:spPr>
          <a:xfrm>
            <a:off x="1206500" y="4489079"/>
            <a:ext cx="21971000" cy="473784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sz="4500" dirty="0">
                <a:solidFill>
                  <a:srgbClr val="4D4E56"/>
                </a:solidFill>
                <a:latin typeface="Gotham Book" pitchFamily="2" charset="0"/>
              </a:rPr>
              <a:t>We document </a:t>
            </a:r>
            <a:r>
              <a:rPr sz="4500" u="sng" dirty="0">
                <a:solidFill>
                  <a:srgbClr val="4D4E56"/>
                </a:solidFill>
                <a:latin typeface="Gotham Book" pitchFamily="2" charset="0"/>
              </a:rPr>
              <a:t>all</a:t>
            </a:r>
            <a:r>
              <a:rPr sz="4500" dirty="0">
                <a:solidFill>
                  <a:srgbClr val="4D4E56"/>
                </a:solidFill>
                <a:latin typeface="Gotham Book" pitchFamily="2" charset="0"/>
              </a:rPr>
              <a:t> customer interactions for the utmost transparency.</a:t>
            </a:r>
          </a:p>
          <a:p>
            <a:r>
              <a:rPr sz="4500" dirty="0">
                <a:solidFill>
                  <a:srgbClr val="4D4E56"/>
                </a:solidFill>
                <a:latin typeface="Gotham Book" pitchFamily="2" charset="0"/>
              </a:rPr>
              <a:t>Municipalities will receive Service Activity Reports at regular intervals.</a:t>
            </a:r>
          </a:p>
          <a:p>
            <a:r>
              <a:rPr sz="4500" dirty="0">
                <a:solidFill>
                  <a:srgbClr val="4D4E56"/>
                </a:solidFill>
                <a:latin typeface="Gotham Book" pitchFamily="2" charset="0"/>
              </a:rPr>
              <a:t>Our team assists with managing municipal Business Master Listings.</a:t>
            </a:r>
          </a:p>
          <a:p>
            <a:r>
              <a:rPr sz="4500" dirty="0">
                <a:solidFill>
                  <a:srgbClr val="4D4E56"/>
                </a:solidFill>
                <a:latin typeface="Gotham Book" pitchFamily="2" charset="0"/>
              </a:rPr>
              <a:t>We help ensure compliance by reaching out to delinquent accounts.</a:t>
            </a:r>
          </a:p>
        </p:txBody>
      </p:sp>
      <p:sp>
        <p:nvSpPr>
          <p:cNvPr id="5" name="Core Community Challenges">
            <a:extLst>
              <a:ext uri="{FF2B5EF4-FFF2-40B4-BE49-F238E27FC236}">
                <a16:creationId xmlns:a16="http://schemas.microsoft.com/office/drawing/2014/main" id="{91488C1D-6573-BA4D-BF44-A88DFA3D0C07}"/>
              </a:ext>
            </a:extLst>
          </p:cNvPr>
          <p:cNvSpPr txBox="1">
            <a:spLocks/>
          </p:cNvSpPr>
          <p:nvPr/>
        </p:nvSpPr>
        <p:spPr>
          <a:xfrm>
            <a:off x="1206500" y="1540346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en-US" sz="7800" b="0" dirty="0">
                <a:solidFill>
                  <a:srgbClr val="669AC6"/>
                </a:solidFill>
                <a:latin typeface="Gotham Rounded Medium" panose="02000000000000000000" pitchFamily="2" charset="0"/>
              </a:rPr>
              <a:t>Extra Assistance for Municipalities</a:t>
            </a:r>
          </a:p>
        </p:txBody>
      </p:sp>
      <p:sp>
        <p:nvSpPr>
          <p:cNvPr id="6" name="Why old-fashioned processes are hurting your bottom line">
            <a:extLst>
              <a:ext uri="{FF2B5EF4-FFF2-40B4-BE49-F238E27FC236}">
                <a16:creationId xmlns:a16="http://schemas.microsoft.com/office/drawing/2014/main" id="{E661A5E6-D280-334D-AA87-3D1E735CE013}"/>
              </a:ext>
            </a:extLst>
          </p:cNvPr>
          <p:cNvSpPr txBox="1">
            <a:spLocks/>
          </p:cNvSpPr>
          <p:nvPr/>
        </p:nvSpPr>
        <p:spPr>
          <a:xfrm>
            <a:off x="1183290" y="2987103"/>
            <a:ext cx="16820931" cy="9347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tIns="45719" rIns="45719" bIns="45719">
            <a:normAutofit fontScale="77500" lnSpcReduction="20000"/>
          </a:bodyPr>
          <a:lstStyle>
            <a:lvl1pPr marL="0" marR="0" indent="0" algn="l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500" b="1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1219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828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2438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30480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36576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42672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48768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5486400" marR="0" indent="-609600" algn="l" defTabSz="2438338" rtl="0" latinLnBrk="0">
              <a:lnSpc>
                <a:spcPct val="90000"/>
              </a:lnSpc>
              <a:spcBef>
                <a:spcPts val="4500"/>
              </a:spcBef>
              <a:spcAft>
                <a:spcPts val="0"/>
              </a:spcAft>
              <a:buClrTx/>
              <a:buSzPct val="123000"/>
              <a:buFontTx/>
              <a:buChar char="•"/>
              <a:tabLst/>
              <a:defRPr sz="4800" b="0" i="0" u="none" strike="noStrike" cap="none" spc="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en-US" dirty="0" err="1">
                <a:solidFill>
                  <a:srgbClr val="4D4E56"/>
                </a:solidFill>
                <a:latin typeface="Gotham Medium" pitchFamily="2" charset="0"/>
              </a:rPr>
              <a:t>Localgov</a:t>
            </a:r>
            <a:r>
              <a:rPr lang="en-US" dirty="0">
                <a:solidFill>
                  <a:srgbClr val="4D4E56"/>
                </a:solidFill>
                <a:latin typeface="Gotham Medium" pitchFamily="2" charset="0"/>
              </a:rPr>
              <a:t> does heavy lifting for local-government staff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36B75D0B-A5C0-F045-A1AC-6A29943F82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0" y="191845"/>
            <a:ext cx="5706242" cy="339893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FD26EA6-DA77-0D48-A94A-CE32666E8743}"/>
              </a:ext>
            </a:extLst>
          </p:cNvPr>
          <p:cNvSpPr/>
          <p:nvPr/>
        </p:nvSpPr>
        <p:spPr>
          <a:xfrm>
            <a:off x="1206500" y="9644068"/>
            <a:ext cx="20928286" cy="2110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30000"/>
              </a:lnSpc>
              <a:defRPr sz="5300" b="1"/>
            </a:pPr>
            <a:r>
              <a:rPr lang="en-US" b="1" dirty="0" err="1">
                <a:solidFill>
                  <a:srgbClr val="ED6861"/>
                </a:solidFill>
                <a:latin typeface="Gotham Bold" pitchFamily="2" charset="0"/>
              </a:rPr>
              <a:t>Localgov’s</a:t>
            </a:r>
            <a:r>
              <a:rPr lang="en-US" b="1" dirty="0">
                <a:solidFill>
                  <a:srgbClr val="ED6861"/>
                </a:solidFill>
                <a:latin typeface="Gotham Bold" pitchFamily="2" charset="0"/>
              </a:rPr>
              <a:t> Concierge Customer Service cares for taxpayer’s issues and municipal needs. How can we help you today?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We document all customer interactions for the utmost transparency.…"/>
          <p:cNvSpPr txBox="1">
            <a:spLocks noGrp="1"/>
          </p:cNvSpPr>
          <p:nvPr>
            <p:ph type="body" idx="1"/>
          </p:nvPr>
        </p:nvSpPr>
        <p:spPr>
          <a:xfrm>
            <a:off x="1206500" y="3590781"/>
            <a:ext cx="17743652" cy="208480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spcBef>
                <a:spcPts val="2100"/>
              </a:spcBef>
              <a:buNone/>
            </a:pPr>
            <a:r>
              <a:rPr lang="en-US" sz="4000" dirty="0">
                <a:solidFill>
                  <a:srgbClr val="4D4E56"/>
                </a:solidFill>
                <a:latin typeface="Gotham Book" pitchFamily="2" charset="0"/>
              </a:rPr>
              <a:t>The </a:t>
            </a:r>
            <a:r>
              <a:rPr lang="en-US" sz="4000" dirty="0" err="1">
                <a:solidFill>
                  <a:srgbClr val="4D4E56"/>
                </a:solidFill>
                <a:latin typeface="Gotham Book" pitchFamily="2" charset="0"/>
              </a:rPr>
              <a:t>Localgov</a:t>
            </a:r>
            <a:r>
              <a:rPr lang="en-US" sz="4000" dirty="0">
                <a:solidFill>
                  <a:srgbClr val="4D4E56"/>
                </a:solidFill>
                <a:latin typeface="Gotham Book" pitchFamily="2" charset="0"/>
              </a:rPr>
              <a:t> Customer Service team makes certain all needs are met, every issue is resolved, and our customer is completely satisfied.</a:t>
            </a:r>
            <a:endParaRPr lang="en-US" sz="4000" kern="1200" dirty="0">
              <a:solidFill>
                <a:srgbClr val="4D4E56"/>
              </a:solidFill>
              <a:latin typeface="Gotham Book" pitchFamily="2" charset="0"/>
            </a:endParaRPr>
          </a:p>
        </p:txBody>
      </p:sp>
      <p:sp>
        <p:nvSpPr>
          <p:cNvPr id="5" name="Core Community Challenges">
            <a:extLst>
              <a:ext uri="{FF2B5EF4-FFF2-40B4-BE49-F238E27FC236}">
                <a16:creationId xmlns:a16="http://schemas.microsoft.com/office/drawing/2014/main" id="{91488C1D-6573-BA4D-BF44-A88DFA3D0C07}"/>
              </a:ext>
            </a:extLst>
          </p:cNvPr>
          <p:cNvSpPr txBox="1">
            <a:spLocks/>
          </p:cNvSpPr>
          <p:nvPr/>
        </p:nvSpPr>
        <p:spPr>
          <a:xfrm>
            <a:off x="1206500" y="1540346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en-US" sz="7800" b="0" dirty="0">
                <a:solidFill>
                  <a:srgbClr val="669AC6"/>
                </a:solidFill>
                <a:latin typeface="Gotham Rounded Medium" panose="02000000000000000000" pitchFamily="2" charset="0"/>
              </a:rPr>
              <a:t>We Have the Ratings to Prove it!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36B75D0B-A5C0-F045-A1AC-6A29943F82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0" y="191845"/>
            <a:ext cx="5706242" cy="33989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51BE31-FF0A-9949-AAB1-763553C958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8278" y="6009079"/>
            <a:ext cx="11623722" cy="49945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997F202-5A71-EF45-97D9-F1E435B4B6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49351" y="5675586"/>
            <a:ext cx="11266371" cy="166178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D26492-75D4-8D44-8EBD-F2C61AC20E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549350" y="7760390"/>
            <a:ext cx="7071427" cy="166178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E4016C7-24E6-4341-B951-08D86BA8E2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549350" y="10002848"/>
            <a:ext cx="11571892" cy="217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67518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364</Words>
  <Application>Microsoft Macintosh PowerPoint</Application>
  <PresentationFormat>Custom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Gotham Bold</vt:lpstr>
      <vt:lpstr>Gotham Book</vt:lpstr>
      <vt:lpstr>Gotham Medium</vt:lpstr>
      <vt:lpstr>Gotham Rounded Medium</vt:lpstr>
      <vt:lpstr>Helvetica Neue</vt:lpstr>
      <vt:lpstr>Helvetica Neue Medium</vt:lpstr>
      <vt:lpstr>21_BasicWhite</vt:lpstr>
      <vt:lpstr>How Customer Service  Drives Compliance</vt:lpstr>
      <vt:lpstr>Core Community Challenges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Customer Service  Drives Compliance</dc:title>
  <cp:lastModifiedBy>Audrey Dziemiela</cp:lastModifiedBy>
  <cp:revision>11</cp:revision>
  <dcterms:modified xsi:type="dcterms:W3CDTF">2021-07-27T15:15:15Z</dcterms:modified>
</cp:coreProperties>
</file>